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9144000" cy="5143500"/>
  <p:notesSz cx="6858000" cy="9144000"/>
  <p:embeddedFontLst>
    <p:embeddedFont>
      <p:font typeface="Barlow" panose="00000500000000000000"/>
      <p:regular r:id="rId35"/>
    </p:embeddedFont>
    <p:embeddedFont>
      <p:font typeface="Barlow ExtraBold" panose="00000800000000000000"/>
      <p:bold r:id="rId36"/>
    </p:embeddedFont>
    <p:embeddedFont>
      <p:font typeface="Open Sans"/>
      <p:regular r:id="rId37"/>
      <p:bold r:id="rId38"/>
      <p:italic r:id="rId39"/>
      <p:boldItalic r:id="rId40"/>
    </p:embeddedFont>
    <p:embeddedFont>
      <p:font typeface="Barlow SemiBold" panose="00000500000000000000"/>
      <p:regular r:id="rId41"/>
      <p:bold r:id="rId42"/>
      <p:italic r:id="rId43"/>
      <p:boldItalic r:id="rId44"/>
    </p:embeddedFont>
    <p:embeddedFont>
      <p:font typeface="Google Sans"/>
      <p:regular r:id="rId45"/>
      <p:bold r:id="rId46"/>
      <p:italic r:id="rId47"/>
      <p:boldItalic r:id="rId48"/>
    </p:embeddedFont>
    <p:embeddedFont>
      <p:font typeface="Archivo Light"/>
      <p:regular r:id="rId49"/>
      <p:bold r:id="rId50"/>
      <p:italic r:id="rId51"/>
      <p:boldItalic r:id="rId52"/>
    </p:embeddedFont>
    <p:embeddedFont>
      <p:font typeface="Google Sans Medium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font" Target="fonts/font22.fntdata"/><Relationship Id="rId55" Type="http://schemas.openxmlformats.org/officeDocument/2006/relationships/font" Target="fonts/font21.fntdata"/><Relationship Id="rId54" Type="http://schemas.openxmlformats.org/officeDocument/2006/relationships/font" Target="fonts/font20.fntdata"/><Relationship Id="rId53" Type="http://schemas.openxmlformats.org/officeDocument/2006/relationships/font" Target="fonts/font19.fntdata"/><Relationship Id="rId52" Type="http://schemas.openxmlformats.org/officeDocument/2006/relationships/font" Target="fonts/font18.fntdata"/><Relationship Id="rId51" Type="http://schemas.openxmlformats.org/officeDocument/2006/relationships/font" Target="fonts/font17.fntdata"/><Relationship Id="rId50" Type="http://schemas.openxmlformats.org/officeDocument/2006/relationships/font" Target="fonts/font16.fntdata"/><Relationship Id="rId5" Type="http://schemas.openxmlformats.org/officeDocument/2006/relationships/slide" Target="slides/slide2.xml"/><Relationship Id="rId49" Type="http://schemas.openxmlformats.org/officeDocument/2006/relationships/font" Target="fonts/font15.fntdata"/><Relationship Id="rId48" Type="http://schemas.openxmlformats.org/officeDocument/2006/relationships/font" Target="fonts/font14.fntdata"/><Relationship Id="rId47" Type="http://schemas.openxmlformats.org/officeDocument/2006/relationships/font" Target="fonts/font13.fntdata"/><Relationship Id="rId46" Type="http://schemas.openxmlformats.org/officeDocument/2006/relationships/font" Target="fonts/font12.fntdata"/><Relationship Id="rId45" Type="http://schemas.openxmlformats.org/officeDocument/2006/relationships/font" Target="fonts/font11.fntdata"/><Relationship Id="rId44" Type="http://schemas.openxmlformats.org/officeDocument/2006/relationships/font" Target="fonts/font10.fntdata"/><Relationship Id="rId43" Type="http://schemas.openxmlformats.org/officeDocument/2006/relationships/font" Target="fonts/font9.fntdata"/><Relationship Id="rId42" Type="http://schemas.openxmlformats.org/officeDocument/2006/relationships/font" Target="fonts/font8.fntdata"/><Relationship Id="rId41" Type="http://schemas.openxmlformats.org/officeDocument/2006/relationships/font" Target="fonts/font7.fntdata"/><Relationship Id="rId4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4c37861fa_0_3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4c37861fa_0_3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4c37861fa_0_4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4c37861fa_0_4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4c37861fa_0_44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4c37861fa_0_4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4c37861fa_0_4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4c37861fa_0_4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4c37861fa_0_4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4c37861fa_0_4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4c37861fa_0_4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4c37861fa_0_4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4c37861fa_0_47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4c37861fa_0_4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4c37861fa_0_4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4c37861fa_0_4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4c37861fa_0_4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4c37861fa_0_4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4c37861fa_0_50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4c37861fa_0_5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4c37861fa_0_5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4c37861fa_0_5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4c37861fa_0_3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4c37861fa_0_3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4c37861fa_0_5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4c37861fa_0_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4c37861fa_0_5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4c37861fa_0_5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4c37861fa_0_5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4c37861fa_0_5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4c37861fa_0_5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4c37861fa_0_5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4c37861fa_0_57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4c37861fa_0_5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4c37861fa_0_5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4c37861fa_0_5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4c37861fa_0_59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4c37861fa_0_5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4c37861fa_0_6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e4c37861fa_0_6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4c37861fa_0_6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4c37861fa_0_6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4c37861fa_0_37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4c37861fa_0_3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4c37861fa_0_3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4c37861fa_0_3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4c37861fa_0_39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4c37861fa_0_39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4c37861fa_0_39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4c37861fa_0_39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4c37861fa_0_40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4c37861fa_0_40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4c37861fa_0_4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4c37861fa_0_4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4c37861fa_0_4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4c37861fa_0_4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sldNum" idx="12"/>
          </p:nvPr>
        </p:nvSpPr>
        <p:spPr>
          <a:xfrm>
            <a:off x="8624652" y="4663225"/>
            <a:ext cx="396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2" name="Google Shape;52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sldNum" idx="12"/>
          </p:nvPr>
        </p:nvSpPr>
        <p:spPr>
          <a:xfrm>
            <a:off x="8624652" y="4663225"/>
            <a:ext cx="396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5" name="Google Shape;55;p14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sldNum" idx="12"/>
          </p:nvPr>
        </p:nvSpPr>
        <p:spPr>
          <a:xfrm>
            <a:off x="8624652" y="4663225"/>
            <a:ext cx="396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8" name="Google Shape;58;p15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sldNum" idx="12"/>
          </p:nvPr>
        </p:nvSpPr>
        <p:spPr>
          <a:xfrm>
            <a:off x="8624652" y="4663225"/>
            <a:ext cx="396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1" name="Google Shape;61;p16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 panose="00000500000000000000"/>
              <a:buNone/>
              <a:defRPr sz="28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 panose="00000500000000000000"/>
              <a:buNone/>
              <a:defRPr sz="28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 panose="00000500000000000000"/>
              <a:buNone/>
              <a:defRPr sz="28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 panose="00000500000000000000"/>
              <a:buNone/>
              <a:defRPr sz="28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 panose="00000500000000000000"/>
              <a:buNone/>
              <a:defRPr sz="28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 panose="00000500000000000000"/>
              <a:buNone/>
              <a:defRPr sz="28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 panose="00000500000000000000"/>
              <a:buNone/>
              <a:defRPr sz="28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 panose="00000500000000000000"/>
              <a:buNone/>
              <a:defRPr sz="28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 panose="00000500000000000000"/>
              <a:buNone/>
              <a:defRPr sz="2800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" panose="00000500000000000000"/>
              <a:buChar char="●"/>
              <a:defRPr sz="18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 panose="00000500000000000000"/>
              <a:buChar char="○"/>
              <a:defRPr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 panose="00000500000000000000"/>
              <a:buChar char="■"/>
              <a:defRPr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 panose="00000500000000000000"/>
              <a:buChar char="●"/>
              <a:defRPr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 panose="00000500000000000000"/>
              <a:buChar char="○"/>
              <a:defRPr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 panose="00000500000000000000"/>
              <a:buChar char="■"/>
              <a:defRPr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 panose="00000500000000000000"/>
              <a:buChar char="●"/>
              <a:defRPr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 panose="00000500000000000000"/>
              <a:buChar char="○"/>
              <a:defRPr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" panose="00000500000000000000"/>
              <a:buChar char="■"/>
              <a:defRPr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hyperlink" Target="https://www.figma.com/proto/gbUkG0hOUNfrzt3NElVGx5/Go%3EFresh_Example?page-id=504%3A2&amp;type=design&amp;node-id=504-214&amp;viewport=387%2C253%2C0.61&amp;t=uIQC6bcgBc1tUjKY-1&amp;scaling=min-zoom&amp;mode=desig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3.xml"/><Relationship Id="rId4" Type="http://schemas.openxmlformats.org/officeDocument/2006/relationships/hyperlink" Target="https://www.figma.com/proto/gbUkG0hOUNfrzt3NElVGx5/Go%3EFresh_Example?page-id=375%3A213&amp;type=design&amp;node-id=543-2794&amp;viewport=473%2C407%2C0.1&amp;t=dDOZgDE5ZQdvZuRv-1&amp;scaling=scale-down&amp;starting-point-node-id=543%3A2794&amp;mode=design" TargetMode="External"/><Relationship Id="rId3" Type="http://schemas.openxmlformats.org/officeDocument/2006/relationships/hyperlink" Target="https://www.figma.com/proto/gbUkG0hOUNfrzt3NElVGx5/Go%3EFresh_Example?page-id=375%3A212&amp;type=design&amp;node-id=542-1604&amp;viewport=579%2C373%2C0.13&amp;t=m3ff8uLK7nldLNDu-1&amp;scaling=scale-down-width&amp;mode=design" TargetMode="Externa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4.pn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20.png"/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4.xml"/><Relationship Id="rId4" Type="http://schemas.openxmlformats.org/officeDocument/2006/relationships/hyperlink" Target="https://www.figma.com/proto/gbUkG0hOUNfrzt3NElVGx5/Go%3EFresh_Example?page-id=166%3A18693&amp;type=design&amp;node-id=166-18697&amp;viewport=152%2C539%2C0.11&amp;t=sCWdCdBpte0Fl5Ha-1&amp;scaling=scale-down&amp;starting-point-node-id=166%3A18697&amp;mode=design" TargetMode="External"/><Relationship Id="rId3" Type="http://schemas.openxmlformats.org/officeDocument/2006/relationships/hyperlink" Target="https://www.figma.com/proto/gbUkG0hOUNfrzt3NElVGx5/Go%3EFresh_Example?page-id=104%3A3531&amp;type=design&amp;node-id=104-4049&amp;viewport=152%2C539%2C0.11&amp;t=SeeDBqt1OVuQajM8-1&amp;scaling=scale-down-width&amp;starting-point-node-id=104%3A4049&amp;mode=design" TargetMode="Externa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/>
        </p:nvSpPr>
        <p:spPr>
          <a:xfrm>
            <a:off x="517675" y="3097388"/>
            <a:ext cx="177840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Qurat Ul Ain</a:t>
            </a:r>
            <a:endParaRPr lang="en-US" sz="2400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42350" y="345050"/>
            <a:ext cx="4453400" cy="44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7675" y="1632925"/>
            <a:ext cx="1408225" cy="9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/>
        </p:nvSpPr>
        <p:spPr>
          <a:xfrm>
            <a:off x="3721275" y="1725150"/>
            <a:ext cx="26223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500000000000000"/>
              <a:buChar char="●"/>
            </a:pPr>
            <a:r>
              <a:rPr lang="en-GB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Sitemap</a:t>
            </a:r>
            <a:endParaRPr>
              <a:solidFill>
                <a:schemeClr val="dk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500000000000000"/>
              <a:buChar char="●"/>
            </a:pPr>
            <a:r>
              <a:rPr lang="en-GB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Paper wireframes</a:t>
            </a:r>
            <a:endParaRPr>
              <a:solidFill>
                <a:schemeClr val="dk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500000000000000"/>
              <a:buChar char="●"/>
            </a:pPr>
            <a:r>
              <a:rPr lang="en-GB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Digital w</a:t>
            </a:r>
            <a:r>
              <a:rPr lang="en-GB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ireframes</a:t>
            </a:r>
            <a:endParaRPr>
              <a:solidFill>
                <a:schemeClr val="dk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500000000000000"/>
              <a:buChar char="●"/>
            </a:pPr>
            <a:r>
              <a:rPr lang="en-GB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Low-fidelity prototype</a:t>
            </a:r>
            <a:endParaRPr>
              <a:solidFill>
                <a:schemeClr val="dk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 panose="00000500000000000000"/>
              <a:buChar char="●"/>
            </a:pPr>
            <a:r>
              <a:rPr lang="en-GB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Usability studies</a:t>
            </a:r>
            <a:endParaRPr>
              <a:solidFill>
                <a:schemeClr val="dk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1495425" y="1920600"/>
            <a:ext cx="17400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2400" b="1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Starting</a:t>
            </a:r>
            <a:endParaRPr sz="2400" b="1">
              <a:solidFill>
                <a:schemeClr val="dk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the design</a:t>
            </a:r>
            <a:endParaRPr sz="2400" b="1">
              <a:solidFill>
                <a:schemeClr val="dk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157" name="Google Shape;157;p26"/>
          <p:cNvCxnSpPr/>
          <p:nvPr/>
        </p:nvCxnSpPr>
        <p:spPr>
          <a:xfrm>
            <a:off x="3496700" y="1867125"/>
            <a:ext cx="0" cy="1428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Sitemap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517675" y="1522550"/>
            <a:ext cx="2421300" cy="19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I built user-focused flows to ensure that my personas can successfully complete their key objectives while reducing the existing pain points.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GB" sz="1100">
                <a:solidFill>
                  <a:srgbClr val="212529"/>
                </a:solidFill>
                <a:latin typeface="Google Sans"/>
                <a:ea typeface="Google Sans"/>
                <a:cs typeface="Google Sans"/>
                <a:sym typeface="Google Sans"/>
              </a:rPr>
              <a:t>To view a larger version of this sitemap, follow the l</a:t>
            </a:r>
            <a:r>
              <a:rPr lang="en-GB" sz="1100">
                <a:solidFill>
                  <a:srgbClr val="212529"/>
                </a:solidFill>
                <a:latin typeface="Google Sans"/>
                <a:ea typeface="Google Sans"/>
                <a:cs typeface="Google Sans"/>
                <a:sym typeface="Google Sans"/>
              </a:rPr>
              <a:t>ink </a:t>
            </a:r>
            <a:r>
              <a:rPr lang="en-GB" sz="11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1"/>
              </a:rPr>
              <a:t>here</a:t>
            </a:r>
            <a:r>
              <a:rPr lang="en-GB" sz="1100">
                <a:solidFill>
                  <a:srgbClr val="212529"/>
                </a:solidFill>
                <a:latin typeface="Google Sans"/>
                <a:ea typeface="Google Sans"/>
                <a:cs typeface="Google Sans"/>
                <a:sym typeface="Google Sans"/>
              </a:rPr>
              <a:t>. 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690550" y="52875"/>
            <a:ext cx="1934050" cy="503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0" name="Google Shape;170;p28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Paper wireframes 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517675" y="1522550"/>
            <a:ext cx="2421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Focusing on the core features identified during user research, I sketched the first wireframes using pen and paper. 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406775" y="837361"/>
            <a:ext cx="4542198" cy="346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" name="Google Shape;178;p29"/>
          <p:cNvSpPr txBox="1"/>
          <p:nvPr/>
        </p:nvSpPr>
        <p:spPr>
          <a:xfrm>
            <a:off x="517675" y="524350"/>
            <a:ext cx="7000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Paper</a:t>
            </a: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 wireframe 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screen size variation(s) 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517675" y="1522550"/>
            <a:ext cx="24213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I drafted iterations of each screen on paper. 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I also started to work on designs for additional screen sizes to make sure the site would be fully responsive.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363450" y="1532250"/>
            <a:ext cx="2722350" cy="207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291600" y="1133200"/>
            <a:ext cx="1760300" cy="318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Digital wireframes 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517675" y="1522550"/>
            <a:ext cx="24213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Using wireframes, I put my ideas on paper first and then started to make high-fidelity wireframes. After dozens of iterations, these are the wireframes that best represented user flow and met user needs.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4021788" y="4299950"/>
            <a:ext cx="1100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5F6368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Dashboard with a list view of all items</a:t>
            </a:r>
            <a:endParaRPr sz="1000">
              <a:solidFill>
                <a:srgbClr val="5F6368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7476900" y="4252825"/>
            <a:ext cx="1100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5F6368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Description and statistics for each product</a:t>
            </a:r>
            <a:endParaRPr sz="1000">
              <a:solidFill>
                <a:srgbClr val="5F6368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107500" y="341488"/>
            <a:ext cx="4669875" cy="3911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91" name="Google Shape;191;p30"/>
          <p:cNvCxnSpPr/>
          <p:nvPr/>
        </p:nvCxnSpPr>
        <p:spPr>
          <a:xfrm rot="10800000">
            <a:off x="7943600" y="3621650"/>
            <a:ext cx="0" cy="6783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2" name="Google Shape;192;p30"/>
          <p:cNvCxnSpPr/>
          <p:nvPr/>
        </p:nvCxnSpPr>
        <p:spPr>
          <a:xfrm rot="10800000" flipH="1">
            <a:off x="4637750" y="3194000"/>
            <a:ext cx="457800" cy="10731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/>
        </p:nvSpPr>
        <p:spPr>
          <a:xfrm>
            <a:off x="517675" y="524350"/>
            <a:ext cx="3292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Digital </a:t>
            </a: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wireframe</a:t>
            </a: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 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screen size 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variation(s) 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517675" y="1817350"/>
            <a:ext cx="2421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I also started to work on digital wireframes for additional screen sizes to make sure the site would be fully responsive.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845000" y="1079500"/>
            <a:ext cx="4638025" cy="38846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0" name="Google Shape;200;p31"/>
          <p:cNvPicPr preferRelativeResize="0"/>
          <p:nvPr/>
        </p:nvPicPr>
        <p:blipFill rotWithShape="1">
          <a:blip r:embed="rId2"/>
          <a:srcRect b="26226"/>
          <a:stretch>
            <a:fillRect/>
          </a:stretch>
        </p:blipFill>
        <p:spPr>
          <a:xfrm>
            <a:off x="7616600" y="1116650"/>
            <a:ext cx="1186950" cy="3794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/>
        </p:nvSpPr>
        <p:spPr>
          <a:xfrm>
            <a:off x="517675" y="524350"/>
            <a:ext cx="7000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Low-fidelity 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prototype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</p:txBody>
      </p:sp>
      <p:sp>
        <p:nvSpPr>
          <p:cNvPr id="206" name="Google Shape;206;p32"/>
          <p:cNvSpPr txBox="1"/>
          <p:nvPr/>
        </p:nvSpPr>
        <p:spPr>
          <a:xfrm>
            <a:off x="532875" y="1793800"/>
            <a:ext cx="2094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I created a low-fidelity prototype from the user flow diagram and wireframes to test functionality before incorporating it into the final design and ensure accessibility for end-users.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627625" y="628552"/>
            <a:ext cx="6432574" cy="1899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8" name="Google Shape;208;p3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324247" y="1984274"/>
            <a:ext cx="2405600" cy="3021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9" name="Google Shape;209;p32"/>
          <p:cNvSpPr txBox="1"/>
          <p:nvPr/>
        </p:nvSpPr>
        <p:spPr>
          <a:xfrm>
            <a:off x="6688725" y="3083475"/>
            <a:ext cx="1332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View Prototype:</a:t>
            </a:r>
            <a:endParaRPr sz="1200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u="sng">
                <a:solidFill>
                  <a:schemeClr val="hlink"/>
                </a:solidFill>
                <a:latin typeface="Archivo Light"/>
                <a:ea typeface="Archivo Light"/>
                <a:cs typeface="Archivo Light"/>
                <a:sym typeface="Archivo Light"/>
                <a:hlinkClick r:id="rId3"/>
              </a:rPr>
              <a:t>Desktop</a:t>
            </a:r>
            <a:endParaRPr sz="1200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u="sng">
                <a:solidFill>
                  <a:schemeClr val="hlink"/>
                </a:solidFill>
                <a:latin typeface="Archivo Light"/>
                <a:ea typeface="Archivo Light"/>
                <a:cs typeface="Archivo Light"/>
                <a:sym typeface="Archivo Light"/>
                <a:hlinkClick r:id="rId4"/>
              </a:rPr>
              <a:t>Mobile</a:t>
            </a:r>
            <a:endParaRPr sz="1200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Usability study: parameters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868275" y="193265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STUDY TYPE:</a:t>
            </a:r>
            <a:endParaRPr>
              <a:solidFill>
                <a:srgbClr val="5F6368"/>
              </a:solidFill>
              <a:latin typeface="Barlow SemiBold" panose="00000500000000000000"/>
              <a:ea typeface="Barlow SemiBold" panose="00000500000000000000"/>
              <a:cs typeface="Barlow SemiBold" panose="00000500000000000000"/>
              <a:sym typeface="Barlow SemiBold" panose="00000500000000000000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Unmoderated usability stud</a:t>
            </a:r>
            <a:r>
              <a:rPr lang="en-GB" sz="1200">
                <a:solidFill>
                  <a:srgbClr val="5F6368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y</a:t>
            </a:r>
            <a:endParaRPr sz="1200" b="1">
              <a:solidFill>
                <a:srgbClr val="4285F4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216" name="Google Shape;216;p33"/>
          <p:cNvSpPr/>
          <p:nvPr/>
        </p:nvSpPr>
        <p:spPr>
          <a:xfrm>
            <a:off x="2334675" y="1304875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7" name="Google Shape;217;p33"/>
          <p:cNvSpPr txBox="1"/>
          <p:nvPr/>
        </p:nvSpPr>
        <p:spPr>
          <a:xfrm>
            <a:off x="4829625" y="193265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LOCATION:</a:t>
            </a:r>
            <a:endParaRPr>
              <a:solidFill>
                <a:srgbClr val="5F6368"/>
              </a:solidFill>
              <a:latin typeface="Barlow SemiBold" panose="00000500000000000000"/>
              <a:ea typeface="Barlow SemiBold" panose="00000500000000000000"/>
              <a:cs typeface="Barlow SemiBold" panose="00000500000000000000"/>
              <a:sym typeface="Barlow SemiBold" panose="000005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United States, remote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218" name="Google Shape;218;p33"/>
          <p:cNvSpPr/>
          <p:nvPr/>
        </p:nvSpPr>
        <p:spPr>
          <a:xfrm>
            <a:off x="6296025" y="1304875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33"/>
          <p:cNvSpPr txBox="1"/>
          <p:nvPr/>
        </p:nvSpPr>
        <p:spPr>
          <a:xfrm>
            <a:off x="868275" y="391490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PARTICIPANTS</a:t>
            </a:r>
            <a:r>
              <a:rPr lang="en-GB">
                <a:solidFill>
                  <a:srgbClr val="5F6368"/>
                </a:solidFill>
                <a:latin typeface="Barlow SemiBold" panose="00000500000000000000"/>
                <a:ea typeface="Barlow SemiBold" panose="00000500000000000000"/>
                <a:cs typeface="Barlow SemiBold" panose="00000500000000000000"/>
                <a:sym typeface="Barlow SemiBold" panose="00000500000000000000"/>
              </a:rPr>
              <a:t>:</a:t>
            </a:r>
            <a:endParaRPr>
              <a:solidFill>
                <a:srgbClr val="5F6368"/>
              </a:solidFill>
              <a:latin typeface="Barlow SemiBold" panose="00000500000000000000"/>
              <a:ea typeface="Barlow SemiBold" panose="00000500000000000000"/>
              <a:cs typeface="Barlow SemiBold" panose="00000500000000000000"/>
              <a:sym typeface="Barlow SemiBold" panose="00000500000000000000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4 participants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220" name="Google Shape;220;p33"/>
          <p:cNvSpPr/>
          <p:nvPr/>
        </p:nvSpPr>
        <p:spPr>
          <a:xfrm>
            <a:off x="2334675" y="3287125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1" name="Google Shape;221;p33"/>
          <p:cNvSpPr txBox="1"/>
          <p:nvPr/>
        </p:nvSpPr>
        <p:spPr>
          <a:xfrm>
            <a:off x="4829625" y="3914900"/>
            <a:ext cx="3446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LENGTH</a:t>
            </a:r>
            <a:r>
              <a:rPr lang="en-GB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:</a:t>
            </a:r>
            <a:endParaRPr>
              <a:solidFill>
                <a:srgbClr val="5F6368"/>
              </a:solidFill>
              <a:latin typeface="Barlow SemiBold" panose="00000500000000000000"/>
              <a:ea typeface="Barlow SemiBold" panose="00000500000000000000"/>
              <a:cs typeface="Barlow SemiBold" panose="00000500000000000000"/>
              <a:sym typeface="Barlow SemiBold" panose="000005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20-30 minutes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222" name="Google Shape;222;p33"/>
          <p:cNvSpPr/>
          <p:nvPr/>
        </p:nvSpPr>
        <p:spPr>
          <a:xfrm>
            <a:off x="6296025" y="3287125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3" name="Google Shape;223;p33"/>
          <p:cNvSpPr/>
          <p:nvPr/>
        </p:nvSpPr>
        <p:spPr>
          <a:xfrm>
            <a:off x="2432025" y="3415575"/>
            <a:ext cx="318600" cy="223550"/>
          </a:xfrm>
          <a:custGeom>
            <a:avLst/>
            <a:gdLst/>
            <a:ahLst/>
            <a:cxnLst/>
            <a:rect l="l" t="t" r="r" b="b"/>
            <a:pathLst>
              <a:path w="1048" h="735" extrusionOk="0">
                <a:moveTo>
                  <a:pt x="759" y="367"/>
                </a:moveTo>
                <a:cubicBezTo>
                  <a:pt x="833" y="367"/>
                  <a:pt x="889" y="308"/>
                  <a:pt x="889" y="237"/>
                </a:cubicBezTo>
                <a:cubicBezTo>
                  <a:pt x="889" y="167"/>
                  <a:pt x="830" y="107"/>
                  <a:pt x="759" y="107"/>
                </a:cubicBezTo>
                <a:cubicBezTo>
                  <a:pt x="686" y="107"/>
                  <a:pt x="630" y="167"/>
                  <a:pt x="630" y="237"/>
                </a:cubicBezTo>
                <a:cubicBezTo>
                  <a:pt x="630" y="308"/>
                  <a:pt x="689" y="367"/>
                  <a:pt x="759" y="367"/>
                </a:cubicBezTo>
                <a:close/>
                <a:moveTo>
                  <a:pt x="367" y="316"/>
                </a:moveTo>
                <a:cubicBezTo>
                  <a:pt x="455" y="316"/>
                  <a:pt x="522" y="246"/>
                  <a:pt x="522" y="158"/>
                </a:cubicBezTo>
                <a:cubicBezTo>
                  <a:pt x="522" y="71"/>
                  <a:pt x="452" y="0"/>
                  <a:pt x="367" y="0"/>
                </a:cubicBezTo>
                <a:cubicBezTo>
                  <a:pt x="283" y="0"/>
                  <a:pt x="209" y="71"/>
                  <a:pt x="209" y="158"/>
                </a:cubicBezTo>
                <a:cubicBezTo>
                  <a:pt x="209" y="246"/>
                  <a:pt x="283" y="316"/>
                  <a:pt x="367" y="316"/>
                </a:cubicBezTo>
                <a:close/>
                <a:moveTo>
                  <a:pt x="759" y="471"/>
                </a:moveTo>
                <a:cubicBezTo>
                  <a:pt x="664" y="471"/>
                  <a:pt x="472" y="519"/>
                  <a:pt x="472" y="615"/>
                </a:cubicBezTo>
                <a:lnTo>
                  <a:pt x="472" y="734"/>
                </a:lnTo>
                <a:lnTo>
                  <a:pt x="1047" y="734"/>
                </a:lnTo>
                <a:lnTo>
                  <a:pt x="1047" y="615"/>
                </a:lnTo>
                <a:cubicBezTo>
                  <a:pt x="1047" y="522"/>
                  <a:pt x="855" y="471"/>
                  <a:pt x="759" y="471"/>
                </a:cubicBezTo>
                <a:close/>
                <a:moveTo>
                  <a:pt x="367" y="421"/>
                </a:moveTo>
                <a:cubicBezTo>
                  <a:pt x="246" y="421"/>
                  <a:pt x="0" y="483"/>
                  <a:pt x="0" y="604"/>
                </a:cubicBezTo>
                <a:lnTo>
                  <a:pt x="0" y="734"/>
                </a:lnTo>
                <a:lnTo>
                  <a:pt x="367" y="734"/>
                </a:lnTo>
                <a:lnTo>
                  <a:pt x="367" y="615"/>
                </a:lnTo>
                <a:cubicBezTo>
                  <a:pt x="367" y="570"/>
                  <a:pt x="384" y="494"/>
                  <a:pt x="491" y="435"/>
                </a:cubicBezTo>
                <a:cubicBezTo>
                  <a:pt x="446" y="426"/>
                  <a:pt x="404" y="421"/>
                  <a:pt x="367" y="4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4" name="Google Shape;224;p33"/>
          <p:cNvSpPr/>
          <p:nvPr/>
        </p:nvSpPr>
        <p:spPr>
          <a:xfrm>
            <a:off x="6441252" y="1401778"/>
            <a:ext cx="222841" cy="319496"/>
          </a:xfrm>
          <a:custGeom>
            <a:avLst/>
            <a:gdLst/>
            <a:ahLst/>
            <a:cxnLst/>
            <a:rect l="l" t="t" r="r" b="b"/>
            <a:pathLst>
              <a:path w="734" h="1048" extrusionOk="0">
                <a:moveTo>
                  <a:pt x="366" y="0"/>
                </a:moveTo>
                <a:cubicBezTo>
                  <a:pt x="163" y="0"/>
                  <a:pt x="0" y="164"/>
                  <a:pt x="0" y="367"/>
                </a:cubicBezTo>
                <a:cubicBezTo>
                  <a:pt x="0" y="641"/>
                  <a:pt x="366" y="1047"/>
                  <a:pt x="366" y="1047"/>
                </a:cubicBezTo>
                <a:cubicBezTo>
                  <a:pt x="366" y="1047"/>
                  <a:pt x="733" y="641"/>
                  <a:pt x="733" y="367"/>
                </a:cubicBezTo>
                <a:cubicBezTo>
                  <a:pt x="731" y="164"/>
                  <a:pt x="567" y="0"/>
                  <a:pt x="366" y="0"/>
                </a:cubicBezTo>
                <a:close/>
                <a:moveTo>
                  <a:pt x="366" y="497"/>
                </a:moveTo>
                <a:cubicBezTo>
                  <a:pt x="293" y="497"/>
                  <a:pt x="237" y="438"/>
                  <a:pt x="237" y="367"/>
                </a:cubicBezTo>
                <a:cubicBezTo>
                  <a:pt x="237" y="296"/>
                  <a:pt x="296" y="237"/>
                  <a:pt x="366" y="237"/>
                </a:cubicBezTo>
                <a:cubicBezTo>
                  <a:pt x="440" y="237"/>
                  <a:pt x="496" y="296"/>
                  <a:pt x="496" y="367"/>
                </a:cubicBezTo>
                <a:cubicBezTo>
                  <a:pt x="496" y="438"/>
                  <a:pt x="437" y="497"/>
                  <a:pt x="366" y="4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6392921" y="3384699"/>
            <a:ext cx="319496" cy="318153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6" name="Google Shape;226;p33"/>
          <p:cNvSpPr/>
          <p:nvPr/>
        </p:nvSpPr>
        <p:spPr>
          <a:xfrm>
            <a:off x="2460538" y="1416000"/>
            <a:ext cx="261574" cy="291049"/>
          </a:xfrm>
          <a:custGeom>
            <a:avLst/>
            <a:gdLst/>
            <a:ahLst/>
            <a:cxnLst/>
            <a:rect l="l" t="t" r="r" b="b"/>
            <a:pathLst>
              <a:path w="941" h="1046" extrusionOk="0">
                <a:moveTo>
                  <a:pt x="833" y="105"/>
                </a:moveTo>
                <a:lnTo>
                  <a:pt x="616" y="105"/>
                </a:lnTo>
                <a:cubicBezTo>
                  <a:pt x="593" y="46"/>
                  <a:pt x="537" y="0"/>
                  <a:pt x="469" y="0"/>
                </a:cubicBezTo>
                <a:cubicBezTo>
                  <a:pt x="401" y="0"/>
                  <a:pt x="345" y="46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5"/>
                  <a:pt x="105" y="1045"/>
                </a:cubicBezTo>
                <a:lnTo>
                  <a:pt x="836" y="1045"/>
                </a:lnTo>
                <a:cubicBezTo>
                  <a:pt x="892" y="1045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0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90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570" y="836"/>
                </a:moveTo>
                <a:lnTo>
                  <a:pt x="204" y="836"/>
                </a:lnTo>
                <a:lnTo>
                  <a:pt x="204" y="731"/>
                </a:lnTo>
                <a:lnTo>
                  <a:pt x="570" y="731"/>
                </a:lnTo>
                <a:lnTo>
                  <a:pt x="570" y="836"/>
                </a:lnTo>
                <a:close/>
                <a:moveTo>
                  <a:pt x="728" y="627"/>
                </a:moveTo>
                <a:lnTo>
                  <a:pt x="206" y="627"/>
                </a:lnTo>
                <a:lnTo>
                  <a:pt x="206" y="523"/>
                </a:lnTo>
                <a:lnTo>
                  <a:pt x="728" y="523"/>
                </a:lnTo>
                <a:lnTo>
                  <a:pt x="728" y="627"/>
                </a:lnTo>
                <a:close/>
                <a:moveTo>
                  <a:pt x="728" y="418"/>
                </a:moveTo>
                <a:lnTo>
                  <a:pt x="206" y="418"/>
                </a:lnTo>
                <a:lnTo>
                  <a:pt x="206" y="314"/>
                </a:lnTo>
                <a:lnTo>
                  <a:pt x="728" y="314"/>
                </a:lnTo>
                <a:lnTo>
                  <a:pt x="728" y="4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Usability study: findings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517675" y="1302438"/>
            <a:ext cx="64941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Now that I have the key insights from the usability study, let's look at the findings and define the actual problems that a designer can solve.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233" name="Google Shape;233;p34"/>
          <p:cNvSpPr txBox="1"/>
          <p:nvPr/>
        </p:nvSpPr>
        <p:spPr>
          <a:xfrm>
            <a:off x="818700" y="3137375"/>
            <a:ext cx="1872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Users had a hard time knowing where to start. Clearer instructions can help users start their tasks.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818688" y="26583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FINDING</a:t>
            </a:r>
            <a:endParaRPr b="1">
              <a:solidFill>
                <a:schemeClr val="accent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3662850" y="26583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FINDING</a:t>
            </a:r>
            <a:endParaRPr b="1">
              <a:solidFill>
                <a:schemeClr val="accent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6507050" y="26583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FINDING</a:t>
            </a:r>
            <a:endParaRPr b="1">
              <a:solidFill>
                <a:schemeClr val="accent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3608563" y="3141075"/>
            <a:ext cx="19812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Adding an item seems to have several steps. Dividing into sections and adding stepper components can help to create a seamless flow experience on this task.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6452763" y="3141075"/>
            <a:ext cx="1981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The Settings icon is out of sight for users. Moving it to a more intuitive place next to the principal menu can improve its visibility. 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1498338" y="210812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4342513" y="2120246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1" name="Google Shape;241;p34"/>
          <p:cNvSpPr/>
          <p:nvPr/>
        </p:nvSpPr>
        <p:spPr>
          <a:xfrm>
            <a:off x="7186688" y="210812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/>
        </p:nvSpPr>
        <p:spPr>
          <a:xfrm>
            <a:off x="3721275" y="2048400"/>
            <a:ext cx="399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 panose="00000500000000000000"/>
              <a:buChar char="●"/>
            </a:pPr>
            <a:r>
              <a:rPr lang="en-GB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Mockups</a:t>
            </a:r>
            <a:endParaRPr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 panose="00000500000000000000"/>
              <a:buChar char="●"/>
            </a:pPr>
            <a:r>
              <a:rPr lang="en-GB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High-fidelity prototype</a:t>
            </a:r>
            <a:endParaRPr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 panose="00000500000000000000"/>
              <a:buChar char="●"/>
            </a:pPr>
            <a:r>
              <a:rPr lang="en-GB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Accessibility</a:t>
            </a:r>
            <a:endParaRPr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247" name="Google Shape;247;p35"/>
          <p:cNvSpPr txBox="1"/>
          <p:nvPr/>
        </p:nvSpPr>
        <p:spPr>
          <a:xfrm>
            <a:off x="1228725" y="2082300"/>
            <a:ext cx="20067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Refining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the design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248" name="Google Shape;248;p35"/>
          <p:cNvCxnSpPr/>
          <p:nvPr/>
        </p:nvCxnSpPr>
        <p:spPr>
          <a:xfrm>
            <a:off x="3496700" y="2162175"/>
            <a:ext cx="0" cy="819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/>
        </p:nvSpPr>
        <p:spPr>
          <a:xfrm>
            <a:off x="1231075" y="1660025"/>
            <a:ext cx="39651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THE PRODUCT:</a:t>
            </a:r>
            <a:endParaRPr b="1">
              <a:solidFill>
                <a:schemeClr val="accent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A custom digital inventory management solution that helps retail store owners manage and track inventory management-related tasks.</a:t>
            </a:r>
            <a:endParaRPr sz="1200" b="1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4" name="Google Shape;74;p18"/>
          <p:cNvSpPr txBox="1"/>
          <p:nvPr/>
        </p:nvSpPr>
        <p:spPr>
          <a:xfrm>
            <a:off x="517675" y="443225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Project overview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</p:txBody>
      </p:sp>
      <p:sp>
        <p:nvSpPr>
          <p:cNvPr id="75" name="Google Shape;75;p18"/>
          <p:cNvSpPr/>
          <p:nvPr/>
        </p:nvSpPr>
        <p:spPr>
          <a:xfrm>
            <a:off x="517675" y="16077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76" name="Google Shape;76;p18"/>
          <p:cNvSpPr txBox="1"/>
          <p:nvPr/>
        </p:nvSpPr>
        <p:spPr>
          <a:xfrm>
            <a:off x="1231075" y="2947875"/>
            <a:ext cx="3965100" cy="781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PROJECT DURATION:</a:t>
            </a:r>
            <a:endParaRPr b="1">
              <a:solidFill>
                <a:schemeClr val="accent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8 weeks; July 202</a:t>
            </a:r>
            <a:r>
              <a:rPr lang="en-US" alt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5</a:t>
            </a: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–September 202</a:t>
            </a:r>
            <a:r>
              <a:rPr lang="en-US" alt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5</a:t>
            </a:r>
            <a:endParaRPr lang="en-US" altLang="en-GB"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77" name="Google Shape;77;p18"/>
          <p:cNvSpPr/>
          <p:nvPr/>
        </p:nvSpPr>
        <p:spPr>
          <a:xfrm>
            <a:off x="517675" y="2947885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78" name="Google Shape;78;p18"/>
          <p:cNvSpPr/>
          <p:nvPr/>
        </p:nvSpPr>
        <p:spPr>
          <a:xfrm>
            <a:off x="643388" y="3074136"/>
            <a:ext cx="261874" cy="260801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9" name="Google Shape;79;p18"/>
          <p:cNvSpPr/>
          <p:nvPr/>
        </p:nvSpPr>
        <p:spPr>
          <a:xfrm>
            <a:off x="610514" y="1755762"/>
            <a:ext cx="327623" cy="217176"/>
          </a:xfrm>
          <a:custGeom>
            <a:avLst/>
            <a:gdLst/>
            <a:ahLst/>
            <a:cxnLst/>
            <a:rect l="l" t="t" r="r" b="b"/>
            <a:pathLst>
              <a:path w="1149" h="765" extrusionOk="0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0" name="Google Shape;80;p18"/>
          <p:cNvSpPr txBox="1"/>
          <p:nvPr/>
        </p:nvSpPr>
        <p:spPr>
          <a:xfrm>
            <a:off x="6301825" y="2294700"/>
            <a:ext cx="181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Preview of selected polished designs.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673888" y="251550"/>
            <a:ext cx="3066971" cy="464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8"/>
          <p:cNvPicPr preferRelativeResize="0"/>
          <p:nvPr/>
        </p:nvPicPr>
        <p:blipFill rotWithShape="1">
          <a:blip r:embed="rId2"/>
          <a:srcRect b="53980"/>
          <a:stretch>
            <a:fillRect/>
          </a:stretch>
        </p:blipFill>
        <p:spPr>
          <a:xfrm>
            <a:off x="6249988" y="586675"/>
            <a:ext cx="1933200" cy="38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Mockups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517675" y="1135225"/>
            <a:ext cx="826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Based on insights from the usability studies, I applied design changes such as adding an item task flow, providing clear instructions, and simplifying the navigation. 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255" name="Google Shape;255;p36"/>
          <p:cNvCxnSpPr/>
          <p:nvPr/>
        </p:nvCxnSpPr>
        <p:spPr>
          <a:xfrm>
            <a:off x="4125588" y="3506150"/>
            <a:ext cx="8121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6" name="Google Shape;256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7876" y="2053087"/>
            <a:ext cx="3526773" cy="2953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7" name="Google Shape;257;p36"/>
          <p:cNvSpPr txBox="1"/>
          <p:nvPr/>
        </p:nvSpPr>
        <p:spPr>
          <a:xfrm>
            <a:off x="1125450" y="1722225"/>
            <a:ext cx="235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Before usability study</a:t>
            </a:r>
            <a:endParaRPr>
              <a:solidFill>
                <a:schemeClr val="accen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36063" y="2067702"/>
            <a:ext cx="3445973" cy="2886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9" name="Google Shape;259;p36"/>
          <p:cNvSpPr txBox="1"/>
          <p:nvPr/>
        </p:nvSpPr>
        <p:spPr>
          <a:xfrm>
            <a:off x="5682150" y="1722213"/>
            <a:ext cx="235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After usability study</a:t>
            </a:r>
            <a:endParaRPr>
              <a:solidFill>
                <a:schemeClr val="accen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Mockups: Original screen size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618503" y="1028562"/>
            <a:ext cx="1958485" cy="164033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6" name="Google Shape;266;p3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67013" y="1081150"/>
            <a:ext cx="1831007" cy="15335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7" name="Google Shape;267;p3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47277" y="2834261"/>
            <a:ext cx="1607238" cy="224376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8" name="Google Shape;268;p3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586878" y="2834261"/>
            <a:ext cx="1607238" cy="224376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Mockups</a:t>
            </a: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: Screen size variations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</p:txBody>
      </p:sp>
      <p:pic>
        <p:nvPicPr>
          <p:cNvPr id="274" name="Google Shape;274;p38"/>
          <p:cNvPicPr preferRelativeResize="0"/>
          <p:nvPr/>
        </p:nvPicPr>
        <p:blipFill rotWithShape="1">
          <a:blip r:embed="rId1"/>
          <a:srcRect b="75541"/>
          <a:stretch>
            <a:fillRect/>
          </a:stretch>
        </p:blipFill>
        <p:spPr>
          <a:xfrm>
            <a:off x="6199927" y="1078451"/>
            <a:ext cx="1165448" cy="39445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5" name="Google Shape;275;p38"/>
          <p:cNvPicPr preferRelativeResize="0"/>
          <p:nvPr/>
        </p:nvPicPr>
        <p:blipFill rotWithShape="1">
          <a:blip r:embed="rId2"/>
          <a:srcRect b="53062"/>
          <a:stretch>
            <a:fillRect/>
          </a:stretch>
        </p:blipFill>
        <p:spPr>
          <a:xfrm>
            <a:off x="3236632" y="1078450"/>
            <a:ext cx="1165449" cy="39445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6" name="Google Shape;276;p38"/>
          <p:cNvPicPr preferRelativeResize="0"/>
          <p:nvPr/>
        </p:nvPicPr>
        <p:blipFill rotWithShape="1">
          <a:blip r:embed="rId3"/>
          <a:srcRect b="21893"/>
          <a:stretch>
            <a:fillRect/>
          </a:stretch>
        </p:blipFill>
        <p:spPr>
          <a:xfrm>
            <a:off x="1760613" y="1078451"/>
            <a:ext cx="1165448" cy="39445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7" name="Google Shape;277;p38"/>
          <p:cNvPicPr preferRelativeResize="0"/>
          <p:nvPr/>
        </p:nvPicPr>
        <p:blipFill rotWithShape="1">
          <a:blip r:embed="rId4"/>
          <a:srcRect b="67112"/>
          <a:stretch>
            <a:fillRect/>
          </a:stretch>
        </p:blipFill>
        <p:spPr>
          <a:xfrm>
            <a:off x="4689444" y="1078451"/>
            <a:ext cx="1165448" cy="39445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/>
        </p:nvSpPr>
        <p:spPr>
          <a:xfrm>
            <a:off x="517675" y="524350"/>
            <a:ext cx="3101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High-fidelity</a:t>
            </a:r>
            <a:b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</a:b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prototype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532875" y="1793800"/>
            <a:ext cx="24213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After finalizing the low-fidelity prototype, I worked on creating the final designs with the goal of making them simple and intuitive. The main color theme I used was red because it’s a very powerful color that symbolizes strength, power, and action. I thought it was very representative of the persona’s character. 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284" name="Google Shape;284;p3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38000" y="762100"/>
            <a:ext cx="5885023" cy="185821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6" name="Google Shape;286;p3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782700" y="1998725"/>
            <a:ext cx="1851400" cy="30619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87" name="Google Shape;287;p39"/>
          <p:cNvSpPr txBox="1"/>
          <p:nvPr/>
        </p:nvSpPr>
        <p:spPr>
          <a:xfrm>
            <a:off x="6462625" y="3224875"/>
            <a:ext cx="1332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View Prototype:</a:t>
            </a:r>
            <a:endParaRPr sz="1200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u="sng">
                <a:solidFill>
                  <a:schemeClr val="hlink"/>
                </a:solidFill>
                <a:latin typeface="Archivo Light"/>
                <a:ea typeface="Archivo Light"/>
                <a:cs typeface="Archivo Light"/>
                <a:sym typeface="Archivo Light"/>
                <a:hlinkClick r:id="rId3"/>
              </a:rPr>
              <a:t>Desktop</a:t>
            </a:r>
            <a:endParaRPr sz="1200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GB" sz="1200" u="sng">
                <a:solidFill>
                  <a:schemeClr val="hlink"/>
                </a:solidFill>
                <a:latin typeface="Archivo Light"/>
                <a:ea typeface="Archivo Light"/>
                <a:cs typeface="Archivo Light"/>
                <a:sym typeface="Archivo Light"/>
                <a:hlinkClick r:id="rId4"/>
              </a:rPr>
              <a:t>Mobile</a:t>
            </a:r>
            <a:endParaRPr sz="1200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Accessibility considerations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</p:txBody>
      </p:sp>
      <p:sp>
        <p:nvSpPr>
          <p:cNvPr id="293" name="Google Shape;293;p40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294" name="Google Shape;294;p40"/>
          <p:cNvSpPr txBox="1"/>
          <p:nvPr/>
        </p:nvSpPr>
        <p:spPr>
          <a:xfrm>
            <a:off x="711325" y="1917800"/>
            <a:ext cx="20490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When choosing a color palette, I made sure my primary colors met WCAG AA Compliance before building out the UI for each screen. 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295" name="Google Shape;295;p40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3368925" y="1917800"/>
            <a:ext cx="20490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I am using only two typefaces: Barlow for headlines and Raleway for body copy. 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Mixing too many different typefaces can make your app seem fragmented and busy.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297" name="Google Shape;297;p40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6026525" y="1917800"/>
            <a:ext cx="20490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 I implemented a text hierarchy throughout the app. This helps users to distinguish the different sections and information on screen.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299" name="Google Shape;299;p40"/>
          <p:cNvSpPr/>
          <p:nvPr/>
        </p:nvSpPr>
        <p:spPr>
          <a:xfrm>
            <a:off x="1479175" y="123397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0" name="Google Shape;300;p40"/>
          <p:cNvSpPr/>
          <p:nvPr/>
        </p:nvSpPr>
        <p:spPr>
          <a:xfrm>
            <a:off x="4136775" y="123397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6794375" y="123397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 panose="00000500000000000000"/>
              <a:buChar char="●"/>
            </a:pPr>
            <a:r>
              <a:rPr lang="en-GB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Takeaways</a:t>
            </a:r>
            <a:endParaRPr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 panose="00000500000000000000"/>
              <a:buChar char="●"/>
            </a:pPr>
            <a:r>
              <a:rPr lang="en-GB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Next steps</a:t>
            </a:r>
            <a:endParaRPr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307" name="Google Shape;307;p41"/>
          <p:cNvSpPr txBox="1"/>
          <p:nvPr/>
        </p:nvSpPr>
        <p:spPr>
          <a:xfrm>
            <a:off x="1533525" y="2082300"/>
            <a:ext cx="17019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Going forward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308" name="Google Shape;308;p41"/>
          <p:cNvCxnSpPr/>
          <p:nvPr/>
        </p:nvCxnSpPr>
        <p:spPr>
          <a:xfrm>
            <a:off x="3496700" y="2162175"/>
            <a:ext cx="0" cy="8574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Takeaways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</p:txBody>
      </p:sp>
      <p:sp>
        <p:nvSpPr>
          <p:cNvPr id="314" name="Google Shape;314;p42"/>
          <p:cNvSpPr txBox="1"/>
          <p:nvPr/>
        </p:nvSpPr>
        <p:spPr>
          <a:xfrm>
            <a:off x="539600" y="2237975"/>
            <a:ext cx="3446100" cy="23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IMPACT:</a:t>
            </a: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 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The design strategy included an efficient concept design that increases task efficiency multifold, and improves engagement with the application.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The retail store has ensured its potential for future growth with a scalable and secure solution that has streamlined the store´s inventory management operations. 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315" name="Google Shape;315;p42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6" name="Google Shape;316;p42"/>
          <p:cNvSpPr txBox="1"/>
          <p:nvPr/>
        </p:nvSpPr>
        <p:spPr>
          <a:xfrm>
            <a:off x="4495800" y="2237975"/>
            <a:ext cx="34461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WHAT I LEARNED: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While designing this app, I learned that the first ideas for the app are only the beginning of the process. Usability studies and peer feedback influenced each iteration of the app’s design.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317" name="Google Shape;317;p42"/>
          <p:cNvSpPr/>
          <p:nvPr/>
        </p:nvSpPr>
        <p:spPr>
          <a:xfrm>
            <a:off x="4495800" y="15340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8" name="Google Shape;318;p42"/>
          <p:cNvSpPr/>
          <p:nvPr/>
        </p:nvSpPr>
        <p:spPr>
          <a:xfrm>
            <a:off x="679050" y="1660250"/>
            <a:ext cx="234394" cy="260801"/>
          </a:xfrm>
          <a:custGeom>
            <a:avLst/>
            <a:gdLst/>
            <a:ahLst/>
            <a:cxnLst/>
            <a:rect l="l" t="t" r="r" b="b"/>
            <a:pathLst>
              <a:path w="941" h="1045" extrusionOk="0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19" name="Google Shape;319;p42"/>
          <p:cNvGrpSpPr/>
          <p:nvPr/>
        </p:nvGrpSpPr>
        <p:grpSpPr>
          <a:xfrm>
            <a:off x="4605678" y="1676963"/>
            <a:ext cx="293543" cy="227362"/>
            <a:chOff x="420350" y="238125"/>
            <a:chExt cx="6779275" cy="5238750"/>
          </a:xfrm>
        </p:grpSpPr>
        <p:sp>
          <p:nvSpPr>
            <p:cNvPr id="320" name="Google Shape;320;p42"/>
            <p:cNvSpPr/>
            <p:nvPr/>
          </p:nvSpPr>
          <p:spPr>
            <a:xfrm>
              <a:off x="420350" y="238125"/>
              <a:ext cx="6779275" cy="5238750"/>
            </a:xfrm>
            <a:custGeom>
              <a:avLst/>
              <a:gdLst/>
              <a:ahLst/>
              <a:cxnLst/>
              <a:rect l="l" t="t" r="r" b="b"/>
              <a:pathLst>
                <a:path w="271171" h="209550" extrusionOk="0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1" name="Google Shape;321;p42"/>
            <p:cNvSpPr/>
            <p:nvPr/>
          </p:nvSpPr>
          <p:spPr>
            <a:xfrm>
              <a:off x="4118525" y="162550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2" name="Google Shape;322;p42"/>
            <p:cNvSpPr/>
            <p:nvPr/>
          </p:nvSpPr>
          <p:spPr>
            <a:xfrm>
              <a:off x="4118525" y="2444600"/>
              <a:ext cx="2157675" cy="768075"/>
            </a:xfrm>
            <a:custGeom>
              <a:avLst/>
              <a:gdLst/>
              <a:ahLst/>
              <a:cxnLst/>
              <a:rect l="l" t="t" r="r" b="b"/>
              <a:pathLst>
                <a:path w="86307" h="30723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23" name="Google Shape;323;p42"/>
            <p:cNvSpPr/>
            <p:nvPr/>
          </p:nvSpPr>
          <p:spPr>
            <a:xfrm>
              <a:off x="4118525" y="326815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Next steps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</p:txBody>
      </p:sp>
      <p:sp>
        <p:nvSpPr>
          <p:cNvPr id="329" name="Google Shape;329;p43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330" name="Google Shape;330;p43"/>
          <p:cNvSpPr txBox="1"/>
          <p:nvPr/>
        </p:nvSpPr>
        <p:spPr>
          <a:xfrm>
            <a:off x="711325" y="1917800"/>
            <a:ext cx="2049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Obtain UX/UI feedback from designers with more experience in the field to improve the overall design and functionality.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331" name="Google Shape;331;p43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332" name="Google Shape;332;p43"/>
          <p:cNvSpPr txBox="1"/>
          <p:nvPr/>
        </p:nvSpPr>
        <p:spPr>
          <a:xfrm>
            <a:off x="3368925" y="1917800"/>
            <a:ext cx="20490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When I have documented all feedback that was provided, I will make the necessary design updates in order to improve the app’s overall experience.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333" name="Google Shape;333;p43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334" name="Google Shape;334;p43"/>
          <p:cNvSpPr txBox="1"/>
          <p:nvPr/>
        </p:nvSpPr>
        <p:spPr>
          <a:xfrm>
            <a:off x="6026525" y="1917800"/>
            <a:ext cx="20490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Create a cross-platform responsive design. The goal is to build the same experience for all users, no matter what type of device they are using.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335" name="Google Shape;335;p43"/>
          <p:cNvSpPr/>
          <p:nvPr/>
        </p:nvSpPr>
        <p:spPr>
          <a:xfrm>
            <a:off x="1479175" y="1187633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36" name="Google Shape;336;p43"/>
          <p:cNvSpPr/>
          <p:nvPr/>
        </p:nvSpPr>
        <p:spPr>
          <a:xfrm>
            <a:off x="4136775" y="1187633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37" name="Google Shape;337;p43"/>
          <p:cNvSpPr/>
          <p:nvPr/>
        </p:nvSpPr>
        <p:spPr>
          <a:xfrm>
            <a:off x="6794375" y="1187633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/>
        </p:nvSpPr>
        <p:spPr>
          <a:xfrm>
            <a:off x="517675" y="524350"/>
            <a:ext cx="2054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Let’s connect!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</p:txBody>
      </p:sp>
      <p:sp>
        <p:nvSpPr>
          <p:cNvPr id="343" name="Google Shape;343;p44"/>
          <p:cNvSpPr/>
          <p:nvPr/>
        </p:nvSpPr>
        <p:spPr>
          <a:xfrm>
            <a:off x="517675" y="2461797"/>
            <a:ext cx="7938900" cy="12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344" name="Google Shape;344;p44"/>
          <p:cNvSpPr txBox="1"/>
          <p:nvPr/>
        </p:nvSpPr>
        <p:spPr>
          <a:xfrm>
            <a:off x="919075" y="2461800"/>
            <a:ext cx="7136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I would appreciate your thoughts and insights on this topic, as feedback is crucial to further enhancing the findings of this study.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Provide your contact information here. This might include your email address, phone number, and website or link to other professional platforms.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345" name="Google Shape;345;p44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6" name="Google Shape;346;p44"/>
          <p:cNvSpPr/>
          <p:nvPr/>
        </p:nvSpPr>
        <p:spPr>
          <a:xfrm>
            <a:off x="4361825" y="1734124"/>
            <a:ext cx="250599" cy="249449"/>
          </a:xfrm>
          <a:custGeom>
            <a:avLst/>
            <a:gdLst/>
            <a:ahLst/>
            <a:cxnLst/>
            <a:rect l="l" t="t" r="r" b="b"/>
            <a:pathLst>
              <a:path w="964" h="962" extrusionOk="0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/>
        </p:nvSpPr>
        <p:spPr>
          <a:xfrm>
            <a:off x="517675" y="2237975"/>
            <a:ext cx="34461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THE PROBLEM: </a:t>
            </a:r>
            <a:endParaRPr b="1">
              <a:solidFill>
                <a:schemeClr val="accent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Inventory management can be a cumbersome and time-consuming task for retailers. Now store´s owners are looking for a scalable technology solution that would aid the store’s inventory management, security, scalability, and efficiency. 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Project overview</a:t>
            </a:r>
            <a:endParaRPr sz="2400">
              <a:solidFill>
                <a:srgbClr val="5F6368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</p:txBody>
      </p:sp>
      <p:sp>
        <p:nvSpPr>
          <p:cNvPr id="89" name="Google Shape;89;p19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4572000" y="2237975"/>
            <a:ext cx="3446100" cy="23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THE GOAL:</a:t>
            </a:r>
            <a:r>
              <a:rPr lang="en-GB">
                <a:solidFill>
                  <a:schemeClr val="dk1"/>
                </a:solidFill>
                <a:latin typeface="Barlow SemiBold" panose="00000500000000000000"/>
                <a:ea typeface="Barlow SemiBold" panose="00000500000000000000"/>
                <a:cs typeface="Barlow SemiBold" panose="00000500000000000000"/>
                <a:sym typeface="Barlow SemiBold" panose="00000500000000000000"/>
              </a:rPr>
              <a:t> </a:t>
            </a:r>
            <a:endParaRPr>
              <a:solidFill>
                <a:schemeClr val="dk1"/>
              </a:solidFill>
              <a:latin typeface="Barlow SemiBold" panose="00000500000000000000"/>
              <a:ea typeface="Barlow SemiBold" panose="00000500000000000000"/>
              <a:cs typeface="Barlow SemiBold" panose="00000500000000000000"/>
              <a:sym typeface="Barlow SemiBold" panose="000005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Develop custom inventory management platform that would function seamlessly across different devices. This would replace cumbersome Excel sheets and provide the store´s owners with a secure and intuitive online/offline platform for managing and tracking inventory management-related tasks. 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91" name="Google Shape;91;p19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4684213" y="1653525"/>
            <a:ext cx="288875" cy="274249"/>
          </a:xfrm>
          <a:custGeom>
            <a:avLst/>
            <a:gdLst/>
            <a:ahLst/>
            <a:cxnLst/>
            <a:rect l="l" t="t" r="r" b="b"/>
            <a:pathLst>
              <a:path w="1045" h="993" extrusionOk="0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93" name="Google Shape;93;p19"/>
          <p:cNvSpPr/>
          <p:nvPr/>
        </p:nvSpPr>
        <p:spPr>
          <a:xfrm>
            <a:off x="640475" y="1656801"/>
            <a:ext cx="267700" cy="267700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517675" y="2237975"/>
            <a:ext cx="29139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MY ROLE:</a:t>
            </a:r>
            <a:endParaRPr b="1">
              <a:solidFill>
                <a:schemeClr val="accent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This is an individual project that allowed me to plan and direct each step of the design thinking process as a UX strategic design student with mobile and web UI design experience.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Project overview</a:t>
            </a:r>
            <a:endParaRPr sz="2400">
              <a:solidFill>
                <a:srgbClr val="5F6368"/>
              </a:solidFill>
              <a:latin typeface="Barlow Black" panose="00000800000000000000"/>
              <a:ea typeface="Barlow Black" panose="00000800000000000000"/>
              <a:cs typeface="Barlow Black" panose="00000800000000000000"/>
              <a:sym typeface="Barlow Black" panose="00000800000000000000"/>
            </a:endParaRPr>
          </a:p>
        </p:txBody>
      </p:sp>
      <p:sp>
        <p:nvSpPr>
          <p:cNvPr id="100" name="Google Shape;100;p20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" name="Google Shape;101;p20"/>
          <p:cNvSpPr txBox="1"/>
          <p:nvPr/>
        </p:nvSpPr>
        <p:spPr>
          <a:xfrm>
            <a:off x="4572000" y="2237975"/>
            <a:ext cx="3446100" cy="23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RESP</a:t>
            </a:r>
            <a:r>
              <a:rPr lang="en-GB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ONSIBILITIES:</a:t>
            </a:r>
            <a:endParaRPr>
              <a:solidFill>
                <a:srgbClr val="1967D2"/>
              </a:solidFill>
              <a:latin typeface="Barlow SemiBold" panose="00000500000000000000"/>
              <a:ea typeface="Barlow SemiBold" panose="00000500000000000000"/>
              <a:cs typeface="Barlow SemiBold" panose="00000500000000000000"/>
              <a:sym typeface="Barlow SemiBold" panose="00000500000000000000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" panose="00000500000000000000"/>
              <a:buChar char="●"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Conduct user research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" panose="00000500000000000000"/>
              <a:buChar char="●"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Define the problem and provide insights to inform the ideation phase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" panose="00000500000000000000"/>
              <a:buChar char="●"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Define personas, user journeys, empathy maps, and user flows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Barlow" panose="00000500000000000000"/>
              <a:buChar char="●"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Visual design of low-fi and high-fi wireframes, prototypes, and user testing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02" name="Google Shape;102;p20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p20"/>
          <p:cNvSpPr/>
          <p:nvPr/>
        </p:nvSpPr>
        <p:spPr>
          <a:xfrm>
            <a:off x="645441" y="1662440"/>
            <a:ext cx="257757" cy="256421"/>
          </a:xfrm>
          <a:custGeom>
            <a:avLst/>
            <a:gdLst/>
            <a:ahLst/>
            <a:cxnLst/>
            <a:rect l="l" t="t" r="r" b="b"/>
            <a:pathLst>
              <a:path w="851" h="847" extrusionOk="0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4685687" y="1710781"/>
            <a:ext cx="285935" cy="159748"/>
          </a:xfrm>
          <a:custGeom>
            <a:avLst/>
            <a:gdLst/>
            <a:ahLst/>
            <a:cxnLst/>
            <a:rect l="l" t="t" r="r" b="b"/>
            <a:pathLst>
              <a:path w="941" h="526" extrusionOk="0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/>
        </p:nvSpPr>
        <p:spPr>
          <a:xfrm>
            <a:off x="561975" y="2082300"/>
            <a:ext cx="26823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Understanding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the user</a:t>
            </a:r>
            <a:endParaRPr sz="2400" b="1"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 panose="00000500000000000000"/>
              <a:buChar char="●"/>
            </a:pPr>
            <a:r>
              <a:rPr lang="en-GB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User research</a:t>
            </a:r>
            <a:endParaRPr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 panose="00000500000000000000"/>
              <a:buChar char="●"/>
            </a:pPr>
            <a:r>
              <a:rPr lang="en-GB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Personas</a:t>
            </a:r>
            <a:endParaRPr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 panose="00000500000000000000"/>
              <a:buChar char="●"/>
            </a:pPr>
            <a:r>
              <a:rPr lang="en-GB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Problem </a:t>
            </a:r>
            <a:r>
              <a:rPr lang="en-GB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statements</a:t>
            </a:r>
            <a:endParaRPr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 panose="00000500000000000000"/>
              <a:buChar char="●"/>
            </a:pPr>
            <a:r>
              <a:rPr lang="en-GB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User journey </a:t>
            </a:r>
            <a:r>
              <a:rPr lang="en-GB">
                <a:solidFill>
                  <a:srgbClr val="FFFFFF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maps</a:t>
            </a:r>
            <a:endParaRPr>
              <a:solidFill>
                <a:srgbClr val="FFFFFF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cxnSp>
        <p:nvCxnSpPr>
          <p:cNvPr id="111" name="Google Shape;111;p21"/>
          <p:cNvCxnSpPr/>
          <p:nvPr/>
        </p:nvCxnSpPr>
        <p:spPr>
          <a:xfrm>
            <a:off x="3496700" y="1971675"/>
            <a:ext cx="0" cy="1162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User research: summary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919075" y="2461800"/>
            <a:ext cx="71361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To understand user frustration, needs, and requirements, I conducted foundational research through interviews and user surveys for my project. My goal was to gain insights to understand the processes users go on their daily business operations.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There are two types of user research methodologies: qualitative and quantitative research. I chose qualitative research because I had a time constraint</a:t>
            </a: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18" name="Google Shape;118;p22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9" name="Google Shape;119;p22"/>
          <p:cNvSpPr/>
          <p:nvPr/>
        </p:nvSpPr>
        <p:spPr>
          <a:xfrm>
            <a:off x="4373201" y="1744926"/>
            <a:ext cx="227849" cy="227849"/>
          </a:xfrm>
          <a:custGeom>
            <a:avLst/>
            <a:gdLst/>
            <a:ahLst/>
            <a:cxnLst/>
            <a:rect l="l" t="t" r="r" b="b"/>
            <a:pathLst>
              <a:path w="940" h="941" extrusionOk="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User research: pain points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441463" y="2008850"/>
            <a:ext cx="1872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CHAOTIC INVENTORY STORAGE AREA</a:t>
            </a:r>
            <a:endParaRPr b="1">
              <a:solidFill>
                <a:schemeClr val="accent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441475" y="2732150"/>
            <a:ext cx="1872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Messy and distracting environment not conducive to keeping good inventory management practices.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2582713" y="2008850"/>
            <a:ext cx="1872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INVENTORY TAKES TOO LONG</a:t>
            </a:r>
            <a:endParaRPr b="1">
              <a:solidFill>
                <a:schemeClr val="accent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2582725" y="2732150"/>
            <a:ext cx="1872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Not enough time and help to perform all processes.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Need to find a way to streamline some of the tasks to optimize time spent on the overall process.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4723969" y="2008850"/>
            <a:ext cx="1872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TRANSFERRING WRITTEN DATA</a:t>
            </a:r>
            <a:endParaRPr b="1">
              <a:solidFill>
                <a:schemeClr val="accent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4723969" y="2732150"/>
            <a:ext cx="1872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Challenges transposing from paper to computer. Solution should be able to digitize written inventory records.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6865219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LOSSES</a:t>
            </a:r>
            <a:endParaRPr b="1">
              <a:solidFill>
                <a:schemeClr val="accent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6865219" y="2522475"/>
            <a:ext cx="18726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The inability to properly record inventory has caused loss of stock and profits. The solution should accurately update stock numbers based on sales and returns. 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1121125" y="138212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1</a:t>
            </a:r>
            <a:endParaRPr sz="2000" b="1">
              <a:solidFill>
                <a:schemeClr val="accen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3262375" y="138212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2</a:t>
            </a:r>
            <a:endParaRPr sz="2000" b="1">
              <a:solidFill>
                <a:schemeClr val="accen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5403625" y="138212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3</a:t>
            </a:r>
            <a:endParaRPr sz="2000" b="1">
              <a:solidFill>
                <a:schemeClr val="accen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7544875" y="1382121"/>
            <a:ext cx="513300" cy="5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1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4</a:t>
            </a:r>
            <a:endParaRPr sz="2000" b="1">
              <a:solidFill>
                <a:schemeClr val="accent1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Persona: </a:t>
            </a: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Name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517675" y="1674400"/>
            <a:ext cx="2184600" cy="23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b="1">
                <a:solidFill>
                  <a:schemeClr val="accent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PROBLEM STATEMENT: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Elena is a professional businesswoman working in her own retail store. She is looking for ways to save money and automate her store´s inventory processes.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854675" y="1125888"/>
            <a:ext cx="6136924" cy="3452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2"/>
                </a:solidFill>
                <a:latin typeface="Barlow ExtraBold" panose="00000800000000000000"/>
                <a:ea typeface="Barlow ExtraBold" panose="00000800000000000000"/>
                <a:cs typeface="Barlow ExtraBold" panose="00000800000000000000"/>
                <a:sym typeface="Barlow ExtraBold" panose="00000800000000000000"/>
              </a:rPr>
              <a:t>User journey map</a:t>
            </a:r>
            <a:endParaRPr sz="2400">
              <a:solidFill>
                <a:schemeClr val="dk2"/>
              </a:solidFill>
              <a:latin typeface="Barlow ExtraBold" panose="00000800000000000000"/>
              <a:ea typeface="Barlow ExtraBold" panose="00000800000000000000"/>
              <a:cs typeface="Barlow ExtraBold" panose="00000800000000000000"/>
              <a:sym typeface="Barlow ExtraBold" panose="00000800000000000000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517675" y="1522550"/>
            <a:ext cx="24213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 sz="1200">
                <a:solidFill>
                  <a:schemeClr val="dk2"/>
                </a:solidFill>
                <a:latin typeface="Barlow" panose="00000500000000000000"/>
                <a:ea typeface="Barlow" panose="00000500000000000000"/>
                <a:cs typeface="Barlow" panose="00000500000000000000"/>
                <a:sym typeface="Barlow" panose="00000500000000000000"/>
              </a:rPr>
              <a:t>By creating user journey maps, I wanted to illustrate the process of how Elena behaves, feels, and what she thinks while accomplishing her goals to address pain points or provide moments of delight.</a:t>
            </a:r>
            <a:endParaRPr sz="1200">
              <a:solidFill>
                <a:schemeClr val="dk2"/>
              </a:solidFill>
              <a:latin typeface="Barlow" panose="00000500000000000000"/>
              <a:ea typeface="Barlow" panose="00000500000000000000"/>
              <a:cs typeface="Barlow" panose="00000500000000000000"/>
              <a:sym typeface="Barlow" panose="00000500000000000000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207327" y="1230850"/>
            <a:ext cx="5784274" cy="3253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292929"/>
      </a:dk2>
      <a:lt2>
        <a:srgbClr val="ECE9E9"/>
      </a:lt2>
      <a:accent1>
        <a:srgbClr val="732937"/>
      </a:accent1>
      <a:accent2>
        <a:srgbClr val="6D7E8C"/>
      </a:accent2>
      <a:accent3>
        <a:srgbClr val="F2D541"/>
      </a:accent3>
      <a:accent4>
        <a:srgbClr val="ECE9E9"/>
      </a:accent4>
      <a:accent5>
        <a:srgbClr val="A68A7B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7282</Words>
  <Application>WPS Presentation</Application>
  <PresentationFormat/>
  <Paragraphs>245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Arial</vt:lpstr>
      <vt:lpstr>SimSun</vt:lpstr>
      <vt:lpstr>Wingdings</vt:lpstr>
      <vt:lpstr>Arial</vt:lpstr>
      <vt:lpstr>Barlow</vt:lpstr>
      <vt:lpstr>Barlow ExtraBold</vt:lpstr>
      <vt:lpstr>Calibri</vt:lpstr>
      <vt:lpstr>Open Sans</vt:lpstr>
      <vt:lpstr>Barlow SemiBold</vt:lpstr>
      <vt:lpstr>Barlow Black</vt:lpstr>
      <vt:lpstr>Microsoft YaHei</vt:lpstr>
      <vt:lpstr>Arial Unicode MS</vt:lpstr>
      <vt:lpstr>Google Sans</vt:lpstr>
      <vt:lpstr>Archivo Light</vt:lpstr>
      <vt:lpstr>Google Sans Medium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Quratulain Rawn</cp:lastModifiedBy>
  <cp:revision>2</cp:revision>
  <dcterms:created xsi:type="dcterms:W3CDTF">2025-08-02T09:01:03Z</dcterms:created>
  <dcterms:modified xsi:type="dcterms:W3CDTF">2025-08-02T09:08:57Z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AD54A379F6964EE58931B782FFCC4B61_13</vt:lpwstr>
  </property>
  <property fmtid="{D5CDD505-2E9C-101B-9397-08002B2CF9AE}" pid="3" name="KSOProductBuildVer">
    <vt:lpwstr>1033-12.2.0.21931</vt:lpwstr>
  </property>
</Properties>
</file>